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4"/>
  </p:notesMasterIdLst>
  <p:handoutMasterIdLst>
    <p:handoutMasterId r:id="rId15"/>
  </p:handoutMasterIdLst>
  <p:sldIdLst>
    <p:sldId id="330" r:id="rId2"/>
    <p:sldId id="331" r:id="rId3"/>
    <p:sldId id="333" r:id="rId4"/>
    <p:sldId id="337" r:id="rId5"/>
    <p:sldId id="336" r:id="rId6"/>
    <p:sldId id="334" r:id="rId7"/>
    <p:sldId id="335" r:id="rId8"/>
    <p:sldId id="332" r:id="rId9"/>
    <p:sldId id="338" r:id="rId10"/>
    <p:sldId id="339" r:id="rId11"/>
    <p:sldId id="340" r:id="rId12"/>
    <p:sldId id="329" r:id="rId13"/>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59"/>
    <p:restoredTop sz="95867"/>
  </p:normalViewPr>
  <p:slideViewPr>
    <p:cSldViewPr snapToGrid="0" snapToObjects="1">
      <p:cViewPr varScale="1">
        <p:scale>
          <a:sx n="107" d="100"/>
          <a:sy n="107" d="100"/>
        </p:scale>
        <p:origin x="1112" y="168"/>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5/1/18</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png>
</file>

<file path=ppt/media/image3.jpg>
</file>

<file path=ppt/media/image4.jpg>
</file>

<file path=ppt/media/image5.png>
</file>

<file path=ppt/media/image6.jpg>
</file>

<file path=ppt/media/image7.jp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5/1/18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88950" cy="6857998"/>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tx1"/>
                </a:solidFill>
                <a:latin typeface="+mj-lt"/>
                <a:ea typeface="Georgia" charset="0"/>
                <a:cs typeface="Georgia" charset="0"/>
              </a:defRPr>
            </a:lvl1pPr>
          </a:lstStyle>
          <a:p>
            <a:pPr lvl="0"/>
            <a:r>
              <a:rPr lang="en-US" dirty="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1"/>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a:t>Presentation</a:t>
            </a:r>
            <a:br>
              <a:rPr lang="en-US" dirty="0"/>
            </a:br>
            <a:r>
              <a:rPr lang="en-US" dirty="0"/>
              <a:t>Title</a:t>
            </a:r>
          </a:p>
        </p:txBody>
      </p:sp>
    </p:spTree>
    <p:extLst>
      <p:ext uri="{BB962C8B-B14F-4D97-AF65-F5344CB8AC3E}">
        <p14:creationId xmlns:p14="http://schemas.microsoft.com/office/powerpoint/2010/main" val="811521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1" name="Picture Placeholder 2"/>
          <p:cNvSpPr>
            <a:spLocks noGrp="1" noChangeAspect="1"/>
          </p:cNvSpPr>
          <p:nvPr>
            <p:ph type="pic" idx="13"/>
          </p:nvPr>
        </p:nvSpPr>
        <p:spPr>
          <a:xfrm>
            <a:off x="5473699" y="1143001"/>
            <a:ext cx="6718301" cy="2855295"/>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7" name="Picture Placeholder 2"/>
          <p:cNvSpPr>
            <a:spLocks noGrp="1" noChangeAspect="1"/>
          </p:cNvSpPr>
          <p:nvPr>
            <p:ph type="pic" idx="14"/>
          </p:nvPr>
        </p:nvSpPr>
        <p:spPr>
          <a:xfrm>
            <a:off x="5473699" y="3998296"/>
            <a:ext cx="3429001"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p:cNvSpPr>
            <a:spLocks noGrp="1" noChangeAspect="1"/>
          </p:cNvSpPr>
          <p:nvPr>
            <p:ph type="pic" idx="15"/>
          </p:nvPr>
        </p:nvSpPr>
        <p:spPr>
          <a:xfrm>
            <a:off x="8902701" y="3998296"/>
            <a:ext cx="3289300"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8"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a:t>Click to </a:t>
            </a:r>
            <a:r>
              <a:rPr lang="en-US"/>
              <a:t>edit title</a:t>
            </a:r>
            <a:endParaRPr lang="en-US" dirty="0"/>
          </a:p>
        </p:txBody>
      </p:sp>
    </p:spTree>
    <p:extLst>
      <p:ext uri="{BB962C8B-B14F-4D97-AF65-F5344CB8AC3E}">
        <p14:creationId xmlns:p14="http://schemas.microsoft.com/office/powerpoint/2010/main" val="1787271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3" name="Picture Placeholder 2"/>
          <p:cNvSpPr>
            <a:spLocks noGrp="1" noChangeAspect="1"/>
          </p:cNvSpPr>
          <p:nvPr>
            <p:ph type="pic" idx="13"/>
          </p:nvPr>
        </p:nvSpPr>
        <p:spPr>
          <a:xfrm>
            <a:off x="0" y="1143001"/>
            <a:ext cx="121920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784519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7999"/>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bg1"/>
                </a:solidFill>
                <a:latin typeface="+mj-lt"/>
                <a:ea typeface="Georgia" charset="0"/>
                <a:cs typeface="Georgia" charset="0"/>
              </a:defRPr>
            </a:lvl1pPr>
          </a:lstStyle>
          <a:p>
            <a:pPr lvl="0"/>
            <a:r>
              <a:rPr lang="en-US" dirty="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2"/>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spTree>
    <p:extLst>
      <p:ext uri="{BB962C8B-B14F-4D97-AF65-F5344CB8AC3E}">
        <p14:creationId xmlns:p14="http://schemas.microsoft.com/office/powerpoint/2010/main" val="505879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9"/>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tx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7504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bg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6" y="366636"/>
            <a:ext cx="4800588" cy="356028"/>
          </a:xfrm>
          <a:prstGeom prst="rect">
            <a:avLst/>
          </a:prstGeom>
        </p:spPr>
      </p:pic>
    </p:spTree>
    <p:extLst>
      <p:ext uri="{BB962C8B-B14F-4D97-AF65-F5344CB8AC3E}">
        <p14:creationId xmlns:p14="http://schemas.microsoft.com/office/powerpoint/2010/main" val="851996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366897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err="1"/>
              <a:t>Etiam</a:t>
            </a:r>
            <a:r>
              <a:rPr lang="en-US" dirty="0"/>
              <a:t> </a:t>
            </a:r>
            <a:r>
              <a:rPr lang="en-US" dirty="0" err="1"/>
              <a:t>molestie</a:t>
            </a:r>
            <a:r>
              <a:rPr lang="en-US" dirty="0"/>
              <a:t> </a:t>
            </a:r>
            <a:r>
              <a:rPr lang="en-US" dirty="0" err="1"/>
              <a:t>velit</a:t>
            </a:r>
            <a:r>
              <a:rPr lang="en-US" dirty="0"/>
              <a:t> vitae dolor </a:t>
            </a:r>
            <a:r>
              <a:rPr lang="en-US" dirty="0" err="1"/>
              <a:t>euismod</a:t>
            </a:r>
            <a:r>
              <a:rPr lang="en-US" dirty="0"/>
              <a:t>, sit </a:t>
            </a:r>
            <a:r>
              <a:rPr lang="en-US" dirty="0" err="1"/>
              <a:t>amet</a:t>
            </a:r>
            <a:r>
              <a:rPr lang="en-US" dirty="0"/>
              <a:t> </a:t>
            </a:r>
            <a:r>
              <a:rPr lang="en-US" dirty="0" err="1"/>
              <a:t>finibus</a:t>
            </a:r>
            <a:r>
              <a:rPr lang="en-US" dirty="0"/>
              <a:t> </a:t>
            </a:r>
            <a:r>
              <a:rPr lang="en-US" dirty="0" err="1"/>
              <a:t>risus</a:t>
            </a:r>
            <a:r>
              <a:rPr lang="en-US" dirty="0"/>
              <a:t> </a:t>
            </a:r>
            <a:r>
              <a:rPr lang="en-US" dirty="0" err="1"/>
              <a:t>mattis</a:t>
            </a:r>
            <a:r>
              <a:rPr lang="en-US" dirty="0"/>
              <a:t>. In </a:t>
            </a:r>
            <a:r>
              <a:rPr lang="en-US" dirty="0" err="1"/>
              <a:t>ornare</a:t>
            </a:r>
            <a:r>
              <a:rPr lang="en-US" dirty="0"/>
              <a:t> convallis </a:t>
            </a:r>
            <a:r>
              <a:rPr lang="en-US" dirty="0" err="1"/>
              <a:t>velit</a:t>
            </a:r>
            <a:r>
              <a:rPr lang="en-US" dirty="0"/>
              <a:t> vitae cursus. Integer </a:t>
            </a:r>
            <a:r>
              <a:rPr lang="en-US" dirty="0" err="1"/>
              <a:t>egestas</a:t>
            </a:r>
            <a:r>
              <a:rPr lang="en-US" dirty="0"/>
              <a:t> sit </a:t>
            </a:r>
            <a:r>
              <a:rPr lang="en-US" dirty="0" err="1"/>
              <a:t>amet</a:t>
            </a:r>
            <a:r>
              <a:rPr lang="en-US" dirty="0"/>
              <a:t> mi </a:t>
            </a:r>
            <a:r>
              <a:rPr lang="en-US" dirty="0" err="1"/>
              <a:t>vehicula</a:t>
            </a:r>
            <a:r>
              <a:rPr lang="en-US" dirty="0"/>
              <a:t> </a:t>
            </a:r>
            <a:r>
              <a:rPr lang="en-US" dirty="0" err="1"/>
              <a:t>sollicitudin</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fames ac </a:t>
            </a:r>
            <a:r>
              <a:rPr lang="en-US" dirty="0" err="1"/>
              <a:t>turpis</a:t>
            </a:r>
            <a:r>
              <a:rPr lang="en-US" dirty="0"/>
              <a:t> </a:t>
            </a:r>
            <a:r>
              <a:rPr lang="en-US" dirty="0" err="1"/>
              <a:t>egestas</a:t>
            </a:r>
            <a:r>
              <a:rPr lang="en-US" dirty="0"/>
              <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61855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ts val="26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r>
              <a:rPr lang="en-US" dirty="0" err="1"/>
              <a:t>Quisque</a:t>
            </a:r>
            <a:r>
              <a:rPr lang="en-US" dirty="0"/>
              <a:t> ac </a:t>
            </a:r>
            <a:r>
              <a:rPr lang="en-US" dirty="0" err="1"/>
              <a:t>orci</a:t>
            </a:r>
            <a:r>
              <a:rPr lang="en-US" dirty="0"/>
              <a:t> in </a:t>
            </a:r>
            <a:r>
              <a:rPr lang="en-US" dirty="0" err="1"/>
              <a:t>turpis</a:t>
            </a:r>
            <a:r>
              <a:rPr lang="en-US" dirty="0"/>
              <a:t> </a:t>
            </a:r>
            <a:r>
              <a:rPr lang="en-US" dirty="0" err="1"/>
              <a:t>dapibus</a:t>
            </a:r>
            <a:r>
              <a:rPr lang="en-US" dirty="0"/>
              <a:t> </a:t>
            </a:r>
            <a:r>
              <a:rPr lang="en-US" dirty="0" err="1"/>
              <a:t>sagittis</a:t>
            </a:r>
            <a:r>
              <a:rPr lang="en-US" dirty="0"/>
              <a:t>.</a:t>
            </a:r>
          </a:p>
          <a:p>
            <a:r>
              <a:rPr lang="en-US" dirty="0" err="1"/>
              <a:t>Donec</a:t>
            </a:r>
            <a:r>
              <a:rPr lang="en-US" dirty="0"/>
              <a:t> vitae </a:t>
            </a:r>
            <a:r>
              <a:rPr lang="en-US" dirty="0" err="1"/>
              <a:t>justo</a:t>
            </a:r>
            <a:r>
              <a:rPr lang="en-US" dirty="0"/>
              <a:t> et </a:t>
            </a:r>
            <a:r>
              <a:rPr lang="en-US" dirty="0" err="1"/>
              <a:t>neque</a:t>
            </a:r>
            <a:r>
              <a:rPr lang="en-US" dirty="0"/>
              <a:t> </a:t>
            </a:r>
            <a:r>
              <a:rPr lang="en-US" dirty="0" err="1"/>
              <a:t>mollis</a:t>
            </a:r>
            <a:r>
              <a:rPr lang="en-US" dirty="0"/>
              <a:t> </a:t>
            </a:r>
            <a:r>
              <a:rPr lang="en-US" dirty="0" err="1"/>
              <a:t>consectetur</a:t>
            </a:r>
            <a:r>
              <a:rPr lang="en-US" dirty="0"/>
              <a:t>.</a:t>
            </a:r>
          </a:p>
          <a:p>
            <a:r>
              <a:rPr lang="en-US" dirty="0" err="1"/>
              <a:t>Etiam</a:t>
            </a:r>
            <a:r>
              <a:rPr lang="en-US" dirty="0"/>
              <a:t> </a:t>
            </a:r>
            <a:r>
              <a:rPr lang="en-US" dirty="0" err="1"/>
              <a:t>aliquet</a:t>
            </a:r>
            <a:r>
              <a:rPr lang="en-US" dirty="0"/>
              <a:t> ex </a:t>
            </a:r>
            <a:r>
              <a:rPr lang="en-US" dirty="0" err="1"/>
              <a:t>sed</a:t>
            </a:r>
            <a:r>
              <a:rPr lang="en-US" dirty="0"/>
              <a:t> </a:t>
            </a:r>
            <a:r>
              <a:rPr lang="en-US" dirty="0" err="1"/>
              <a:t>bibendum</a:t>
            </a:r>
            <a:r>
              <a:rPr lang="en-US" dirty="0"/>
              <a:t> </a:t>
            </a:r>
            <a:r>
              <a:rPr lang="en-US" dirty="0" err="1"/>
              <a:t>consequat</a:t>
            </a:r>
            <a:r>
              <a:rPr lang="en-US" dirty="0"/>
              <a:t>.</a:t>
            </a:r>
          </a:p>
          <a:p>
            <a:r>
              <a:rPr lang="en-US" dirty="0" err="1"/>
              <a:t>Cras</a:t>
            </a:r>
            <a:r>
              <a:rPr lang="en-US" dirty="0"/>
              <a:t> </a:t>
            </a:r>
            <a:r>
              <a:rPr lang="en-US" dirty="0" err="1"/>
              <a:t>lacinia</a:t>
            </a:r>
            <a:r>
              <a:rPr lang="en-US" dirty="0"/>
              <a:t> </a:t>
            </a:r>
            <a:r>
              <a:rPr lang="en-US" dirty="0" err="1"/>
              <a:t>est</a:t>
            </a:r>
            <a:r>
              <a:rPr lang="en-US" dirty="0"/>
              <a:t> ac </a:t>
            </a:r>
            <a:r>
              <a:rPr lang="en-US" dirty="0" err="1"/>
              <a:t>elit</a:t>
            </a:r>
            <a:r>
              <a:rPr lang="en-US" dirty="0"/>
              <a:t> </a:t>
            </a:r>
            <a:r>
              <a:rPr lang="en-US" dirty="0" err="1"/>
              <a:t>dignissim</a:t>
            </a:r>
            <a:r>
              <a:rPr lang="en-US" dirty="0"/>
              <a:t> </a:t>
            </a:r>
            <a:r>
              <a:rPr lang="en-US" dirty="0" err="1"/>
              <a:t>varius</a:t>
            </a:r>
            <a:r>
              <a:rPr lang="en-US" dirty="0"/>
              <a:t>.</a:t>
            </a:r>
          </a:p>
          <a:p>
            <a:r>
              <a:rPr lang="en-US" dirty="0" err="1"/>
              <a:t>Duis</a:t>
            </a:r>
            <a:r>
              <a:rPr lang="en-US" dirty="0"/>
              <a:t> sit </a:t>
            </a:r>
            <a:r>
              <a:rPr lang="en-US" dirty="0" err="1"/>
              <a:t>amet</a:t>
            </a:r>
            <a:r>
              <a:rPr lang="en-US" dirty="0"/>
              <a:t> </a:t>
            </a:r>
            <a:r>
              <a:rPr lang="en-US" dirty="0" err="1"/>
              <a:t>odio</a:t>
            </a:r>
            <a:r>
              <a:rPr lang="en-US" dirty="0"/>
              <a:t> </a:t>
            </a:r>
            <a:r>
              <a:rPr lang="en-US" dirty="0" err="1"/>
              <a:t>facilisis</a:t>
            </a:r>
            <a:r>
              <a:rPr lang="en-US" dirty="0"/>
              <a:t> </a:t>
            </a:r>
            <a:r>
              <a:rPr lang="en-US" dirty="0" err="1"/>
              <a:t>turpis</a:t>
            </a:r>
            <a:r>
              <a:rPr lang="en-US" dirty="0"/>
              <a:t> </a:t>
            </a:r>
            <a:r>
              <a:rPr lang="en-US" dirty="0" err="1"/>
              <a:t>sodales</a:t>
            </a:r>
            <a:r>
              <a:rPr lang="en-US" dirty="0"/>
              <a:t> </a:t>
            </a:r>
            <a:r>
              <a:rPr lang="en-US" dirty="0" err="1"/>
              <a:t>placerat</a:t>
            </a:r>
            <a:r>
              <a:rPr lang="en-US" dirty="0"/>
              <a:t>.</a:t>
            </a:r>
          </a:p>
          <a:p>
            <a:r>
              <a:rPr lang="en-US" dirty="0"/>
              <a:t>Justo et neque odio facilisis turpis </a:t>
            </a:r>
            <a:r>
              <a:rPr lang="en-US" dirty="0" err="1"/>
              <a:t>sodales</a:t>
            </a:r>
            <a:r>
              <a:rPr lang="en-US" dirty="0"/>
              <a:t> placerat.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baseline="0"/>
            </a:lvl1pPr>
          </a:lstStyle>
          <a:p>
            <a:r>
              <a:rPr lang="en-US" dirty="0"/>
              <a:t>Click to edit title</a:t>
            </a:r>
          </a:p>
        </p:txBody>
      </p:sp>
    </p:spTree>
    <p:extLst>
      <p:ext uri="{BB962C8B-B14F-4D97-AF65-F5344CB8AC3E}">
        <p14:creationId xmlns:p14="http://schemas.microsoft.com/office/powerpoint/2010/main" val="30740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ts val="2300"/>
              </a:lnSpc>
              <a:buClr>
                <a:srgbClr val="005BBB"/>
              </a:buClr>
              <a:buFontTx/>
              <a:buNone/>
              <a:defRPr sz="1700" b="1">
                <a:solidFill>
                  <a:srgbClr val="005BBB"/>
                </a:solidFill>
                <a:latin typeface="Arial" charset="0"/>
                <a:ea typeface="Arial" charset="0"/>
                <a:cs typeface="Arial" charset="0"/>
              </a:defRPr>
            </a:lvl1pPr>
            <a:lvl2pPr marL="736600" indent="-279400">
              <a:lnSpc>
                <a:spcPts val="23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ts val="23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a:p>
            <a:pPr lvl="0"/>
            <a:r>
              <a:rPr lang="en-US" dirty="0"/>
              <a:t>CLICK TO EDIT MASTER TEXT STYLES</a:t>
            </a:r>
          </a:p>
          <a:p>
            <a:pPr lvl="1"/>
            <a:r>
              <a:rPr lang="en-US" dirty="0"/>
              <a:t>Second level text </a:t>
            </a:r>
          </a:p>
          <a:p>
            <a:pPr lvl="2"/>
            <a:r>
              <a:rPr lang="en-US" dirty="0"/>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549412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473700" y="1143001"/>
            <a:ext cx="6718300" cy="5718174"/>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
        <p:nvSpPr>
          <p:cNvPr id="7" name="Picture Placeholder 2"/>
          <p:cNvSpPr>
            <a:spLocks noGrp="1" noChangeAspect="1"/>
          </p:cNvSpPr>
          <p:nvPr>
            <p:ph type="pic" idx="14"/>
          </p:nvPr>
        </p:nvSpPr>
        <p:spPr>
          <a:xfrm>
            <a:off x="5626100" y="1295401"/>
            <a:ext cx="67183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1748040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a:latin typeface="Arial" charset="0"/>
              </a:rPr>
              <a:t>‘-</a:t>
            </a: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charset="0"/>
              <a:ea typeface="Arial" charset="0"/>
              <a:cs typeface="Arial" charset="0"/>
            </a:endParaRPr>
          </a:p>
        </p:txBody>
      </p:sp>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b">
            <a:normAutofit/>
          </a:bodyPr>
          <a:lstStyle/>
          <a:p>
            <a:r>
              <a:rPr lang="en-US" dirty="0"/>
              <a:t>Click to edit title</a:t>
            </a:r>
          </a:p>
        </p:txBody>
      </p:sp>
      <p:sp>
        <p:nvSpPr>
          <p:cNvPr id="11" name="Slide Number Placeholder 6"/>
          <p:cNvSpPr txBox="1">
            <a:spLocks/>
          </p:cNvSpPr>
          <p:nvPr userDrawn="1"/>
        </p:nvSpPr>
        <p:spPr>
          <a:xfrm>
            <a:off x="10255504" y="6240989"/>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895" r:id="rId5"/>
    <p:sldLayoutId id="2147483897" r:id="rId6"/>
    <p:sldLayoutId id="2147483907" r:id="rId7"/>
    <p:sldLayoutId id="2147483898" r:id="rId8"/>
    <p:sldLayoutId id="2147483900" r:id="rId9"/>
    <p:sldLayoutId id="2147483906" r:id="rId10"/>
    <p:sldLayoutId id="2147483902" r:id="rId11"/>
  </p:sldLayoutIdLst>
  <p:hf hdr="0" dt="0"/>
  <p:txStyles>
    <p:title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p:titleStyle>
    <p:body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BB895ACE-0E38-4A4C-ADA3-4C6E59BEB557}"/>
              </a:ext>
            </a:extLst>
          </p:cNvPr>
          <p:cNvSpPr>
            <a:spLocks noGrp="1"/>
          </p:cNvSpPr>
          <p:nvPr>
            <p:ph type="ctrTitle"/>
          </p:nvPr>
        </p:nvSpPr>
        <p:spPr>
          <a:xfrm>
            <a:off x="658368" y="1490472"/>
            <a:ext cx="8633414" cy="2386584"/>
          </a:xfrm>
        </p:spPr>
        <p:txBody>
          <a:bodyPr>
            <a:normAutofit/>
          </a:bodyPr>
          <a:lstStyle/>
          <a:p>
            <a:r>
              <a:rPr lang="en-US" sz="4400" dirty="0"/>
              <a:t>Music recommendation using Clustering</a:t>
            </a:r>
          </a:p>
        </p:txBody>
      </p:sp>
      <p:sp>
        <p:nvSpPr>
          <p:cNvPr id="8" name="Rectangle 7">
            <a:extLst>
              <a:ext uri="{FF2B5EF4-FFF2-40B4-BE49-F238E27FC236}">
                <a16:creationId xmlns:a16="http://schemas.microsoft.com/office/drawing/2014/main" id="{860B9B69-BBF0-3E43-8B7B-B3FC5E0A1228}"/>
              </a:ext>
            </a:extLst>
          </p:cNvPr>
          <p:cNvSpPr/>
          <p:nvPr/>
        </p:nvSpPr>
        <p:spPr>
          <a:xfrm>
            <a:off x="544945" y="4059383"/>
            <a:ext cx="6096000" cy="1384995"/>
          </a:xfrm>
          <a:prstGeom prst="rect">
            <a:avLst/>
          </a:prstGeom>
        </p:spPr>
        <p:txBody>
          <a:bodyPr>
            <a:spAutoFit/>
          </a:bodyPr>
          <a:lstStyle/>
          <a:p>
            <a:r>
              <a:rPr lang="en-US" sz="2800" dirty="0">
                <a:solidFill>
                  <a:schemeClr val="bg1"/>
                </a:solidFill>
              </a:rPr>
              <a:t>ADVAIT KULKARNI</a:t>
            </a:r>
            <a:br>
              <a:rPr lang="en-US" sz="2800" dirty="0">
                <a:solidFill>
                  <a:schemeClr val="bg1"/>
                </a:solidFill>
              </a:rPr>
            </a:br>
            <a:r>
              <a:rPr lang="en-US" sz="2800" dirty="0">
                <a:solidFill>
                  <a:schemeClr val="bg1"/>
                </a:solidFill>
              </a:rPr>
              <a:t>SUHIT DATTA</a:t>
            </a:r>
          </a:p>
          <a:p>
            <a:r>
              <a:rPr lang="en-US" sz="2800" dirty="0">
                <a:solidFill>
                  <a:schemeClr val="bg1"/>
                </a:solidFill>
              </a:rPr>
              <a:t>VARAD TUPE </a:t>
            </a:r>
          </a:p>
        </p:txBody>
      </p:sp>
      <p:pic>
        <p:nvPicPr>
          <p:cNvPr id="9" name="Picture 8">
            <a:extLst>
              <a:ext uri="{FF2B5EF4-FFF2-40B4-BE49-F238E27FC236}">
                <a16:creationId xmlns:a16="http://schemas.microsoft.com/office/drawing/2014/main" id="{26CC12F4-9045-CA4D-946B-ACBE3360D896}"/>
              </a:ext>
            </a:extLst>
          </p:cNvPr>
          <p:cNvPicPr>
            <a:picLocks noChangeAspect="1"/>
          </p:cNvPicPr>
          <p:nvPr/>
        </p:nvPicPr>
        <p:blipFill>
          <a:blip r:embed="rId2"/>
          <a:stretch>
            <a:fillRect/>
          </a:stretch>
        </p:blipFill>
        <p:spPr>
          <a:xfrm>
            <a:off x="877526" y="891540"/>
            <a:ext cx="1531322" cy="1531322"/>
          </a:xfrm>
          <a:prstGeom prst="rect">
            <a:avLst/>
          </a:prstGeom>
        </p:spPr>
      </p:pic>
    </p:spTree>
    <p:extLst>
      <p:ext uri="{BB962C8B-B14F-4D97-AF65-F5344CB8AC3E}">
        <p14:creationId xmlns:p14="http://schemas.microsoft.com/office/powerpoint/2010/main" val="6772118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7B85150-584F-1749-B355-2E3E7A11EB68}"/>
              </a:ext>
            </a:extLst>
          </p:cNvPr>
          <p:cNvSpPr>
            <a:spLocks noGrp="1"/>
          </p:cNvSpPr>
          <p:nvPr>
            <p:ph type="body" idx="10"/>
          </p:nvPr>
        </p:nvSpPr>
        <p:spPr/>
        <p:txBody>
          <a:bodyPr/>
          <a:lstStyle/>
          <a:p>
            <a:r>
              <a:rPr lang="en-US" dirty="0"/>
              <a:t>T-Distributed Stochastic Neighboring Entities (t-SNE)</a:t>
            </a:r>
          </a:p>
          <a:p>
            <a:pPr marL="800089" lvl="1" indent="-342900">
              <a:buFont typeface="Arial" panose="020B0604020202020204" pitchFamily="34" charset="0"/>
              <a:buChar char="•"/>
            </a:pPr>
            <a:r>
              <a:rPr lang="en-US" spc="-50" dirty="0">
                <a:solidFill>
                  <a:schemeClr val="tx1"/>
                </a:solidFill>
              </a:rPr>
              <a:t>Dimension reduction technique</a:t>
            </a:r>
          </a:p>
          <a:p>
            <a:pPr marL="800089" lvl="1" indent="-342900">
              <a:buFont typeface="Arial" panose="020B0604020202020204" pitchFamily="34" charset="0"/>
              <a:buChar char="•"/>
            </a:pPr>
            <a:r>
              <a:rPr lang="en-US" spc="-50" dirty="0">
                <a:solidFill>
                  <a:schemeClr val="tx1"/>
                </a:solidFill>
              </a:rPr>
              <a:t>Not a mathematical technique but a </a:t>
            </a:r>
            <a:r>
              <a:rPr lang="en-US" spc="-50" dirty="0" err="1">
                <a:solidFill>
                  <a:schemeClr val="tx1"/>
                </a:solidFill>
              </a:rPr>
              <a:t>probablistic</a:t>
            </a:r>
            <a:r>
              <a:rPr lang="en-US" spc="-50" dirty="0">
                <a:solidFill>
                  <a:schemeClr val="tx1"/>
                </a:solidFill>
              </a:rPr>
              <a:t> one</a:t>
            </a:r>
          </a:p>
          <a:p>
            <a:pPr marL="800089" lvl="1" indent="-342900">
              <a:buFont typeface="Arial" panose="020B0604020202020204" pitchFamily="34" charset="0"/>
              <a:buChar char="•"/>
            </a:pPr>
            <a:r>
              <a:rPr lang="en-US" spc="-50" dirty="0">
                <a:solidFill>
                  <a:schemeClr val="tx1"/>
                </a:solidFill>
              </a:rPr>
              <a:t>Minimizes the divergence between two distributions: a distribution that measures pairwise similarities of the input objects and a distribution that measures pairwise similarities of the corresponding low-dimensional points in the embedding</a:t>
            </a:r>
          </a:p>
          <a:p>
            <a:endParaRPr lang="en-US" dirty="0"/>
          </a:p>
          <a:p>
            <a:pPr lvl="1"/>
            <a:endParaRPr lang="en-US" dirty="0"/>
          </a:p>
        </p:txBody>
      </p:sp>
      <p:sp>
        <p:nvSpPr>
          <p:cNvPr id="3" name="Title 2">
            <a:extLst>
              <a:ext uri="{FF2B5EF4-FFF2-40B4-BE49-F238E27FC236}">
                <a16:creationId xmlns:a16="http://schemas.microsoft.com/office/drawing/2014/main" id="{7C8B4078-90CD-854D-A81D-974683BEBB07}"/>
              </a:ext>
            </a:extLst>
          </p:cNvPr>
          <p:cNvSpPr>
            <a:spLocks noGrp="1"/>
          </p:cNvSpPr>
          <p:nvPr>
            <p:ph type="title"/>
          </p:nvPr>
        </p:nvSpPr>
        <p:spPr/>
        <p:txBody>
          <a:bodyPr>
            <a:normAutofit/>
          </a:bodyPr>
          <a:lstStyle/>
          <a:p>
            <a:r>
              <a:rPr lang="en-US" dirty="0"/>
              <a:t>Data Pre-Processing	</a:t>
            </a:r>
          </a:p>
        </p:txBody>
      </p:sp>
    </p:spTree>
    <p:extLst>
      <p:ext uri="{BB962C8B-B14F-4D97-AF65-F5344CB8AC3E}">
        <p14:creationId xmlns:p14="http://schemas.microsoft.com/office/powerpoint/2010/main" val="25704905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B804277-65E9-554F-8E7B-7801905D1555}"/>
              </a:ext>
            </a:extLst>
          </p:cNvPr>
          <p:cNvSpPr>
            <a:spLocks noGrp="1"/>
          </p:cNvSpPr>
          <p:nvPr>
            <p:ph type="body" idx="10"/>
          </p:nvPr>
        </p:nvSpPr>
        <p:spPr/>
        <p:txBody>
          <a:bodyPr/>
          <a:lstStyle/>
          <a:p>
            <a:endParaRPr lang="en-US"/>
          </a:p>
        </p:txBody>
      </p:sp>
      <p:sp>
        <p:nvSpPr>
          <p:cNvPr id="3" name="Title 2">
            <a:extLst>
              <a:ext uri="{FF2B5EF4-FFF2-40B4-BE49-F238E27FC236}">
                <a16:creationId xmlns:a16="http://schemas.microsoft.com/office/drawing/2014/main" id="{A3EF0E5C-1627-174F-A48C-98860687E18D}"/>
              </a:ext>
            </a:extLst>
          </p:cNvPr>
          <p:cNvSpPr>
            <a:spLocks noGrp="1"/>
          </p:cNvSpPr>
          <p:nvPr>
            <p:ph type="title"/>
          </p:nvPr>
        </p:nvSpPr>
        <p:spPr/>
        <p:txBody>
          <a:bodyPr/>
          <a:lstStyle/>
          <a:p>
            <a:r>
              <a:rPr lang="en-US" dirty="0"/>
              <a:t>Clustering</a:t>
            </a:r>
          </a:p>
        </p:txBody>
      </p:sp>
    </p:spTree>
    <p:extLst>
      <p:ext uri="{BB962C8B-B14F-4D97-AF65-F5344CB8AC3E}">
        <p14:creationId xmlns:p14="http://schemas.microsoft.com/office/powerpoint/2010/main" val="2306288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that's all folk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9846" y="1285242"/>
            <a:ext cx="8470358" cy="4764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6064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F0B9280-BEAC-CB40-B4AA-58F7FEE300AC}"/>
              </a:ext>
            </a:extLst>
          </p:cNvPr>
          <p:cNvSpPr>
            <a:spLocks noGrp="1"/>
          </p:cNvSpPr>
          <p:nvPr>
            <p:ph type="body" idx="10"/>
          </p:nvPr>
        </p:nvSpPr>
        <p:spPr/>
        <p:txBody>
          <a:bodyPr/>
          <a:lstStyle/>
          <a:p>
            <a:r>
              <a:rPr lang="en-US" dirty="0"/>
              <a:t>General Idea &amp; Data Acquisition</a:t>
            </a:r>
          </a:p>
          <a:p>
            <a:r>
              <a:rPr lang="en-US" dirty="0"/>
              <a:t>Exploratory Data Analysis</a:t>
            </a:r>
          </a:p>
          <a:p>
            <a:r>
              <a:rPr lang="en-US" dirty="0"/>
              <a:t>Clustering</a:t>
            </a:r>
          </a:p>
          <a:p>
            <a:r>
              <a:rPr lang="en-US" dirty="0"/>
              <a:t>Applications and Future Scope</a:t>
            </a:r>
          </a:p>
        </p:txBody>
      </p:sp>
      <p:sp>
        <p:nvSpPr>
          <p:cNvPr id="3" name="Title 2">
            <a:extLst>
              <a:ext uri="{FF2B5EF4-FFF2-40B4-BE49-F238E27FC236}">
                <a16:creationId xmlns:a16="http://schemas.microsoft.com/office/drawing/2014/main" id="{E589CB37-7156-1749-B3C1-9EF039E7B668}"/>
              </a:ext>
            </a:extLst>
          </p:cNvPr>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1438012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AE4C39A-89F4-C848-938B-7B03AC520E5A}"/>
              </a:ext>
            </a:extLst>
          </p:cNvPr>
          <p:cNvSpPr>
            <a:spLocks noGrp="1"/>
          </p:cNvSpPr>
          <p:nvPr>
            <p:ph type="body" idx="10"/>
          </p:nvPr>
        </p:nvSpPr>
        <p:spPr/>
        <p:txBody>
          <a:bodyPr/>
          <a:lstStyle/>
          <a:p>
            <a:endParaRPr lang="en-US" dirty="0"/>
          </a:p>
        </p:txBody>
      </p:sp>
      <p:sp>
        <p:nvSpPr>
          <p:cNvPr id="3" name="Title 2">
            <a:extLst>
              <a:ext uri="{FF2B5EF4-FFF2-40B4-BE49-F238E27FC236}">
                <a16:creationId xmlns:a16="http://schemas.microsoft.com/office/drawing/2014/main" id="{2AA22835-754F-8941-86D9-B76EA94B771B}"/>
              </a:ext>
            </a:extLst>
          </p:cNvPr>
          <p:cNvSpPr>
            <a:spLocks noGrp="1"/>
          </p:cNvSpPr>
          <p:nvPr>
            <p:ph type="title"/>
          </p:nvPr>
        </p:nvSpPr>
        <p:spPr/>
        <p:txBody>
          <a:bodyPr/>
          <a:lstStyle/>
          <a:p>
            <a:r>
              <a:rPr lang="en-US" dirty="0"/>
              <a:t>General Idea</a:t>
            </a:r>
          </a:p>
        </p:txBody>
      </p:sp>
    </p:spTree>
    <p:extLst>
      <p:ext uri="{BB962C8B-B14F-4D97-AF65-F5344CB8AC3E}">
        <p14:creationId xmlns:p14="http://schemas.microsoft.com/office/powerpoint/2010/main" val="2083629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8304A2B-59DF-FB47-8438-537DA2AE09B4}"/>
              </a:ext>
            </a:extLst>
          </p:cNvPr>
          <p:cNvSpPr>
            <a:spLocks noGrp="1"/>
          </p:cNvSpPr>
          <p:nvPr>
            <p:ph type="body" idx="10"/>
          </p:nvPr>
        </p:nvSpPr>
        <p:spPr/>
        <p:txBody>
          <a:bodyPr/>
          <a:lstStyle/>
          <a:p>
            <a:r>
              <a:rPr lang="en-US" dirty="0"/>
              <a:t>Data selected from Spotify Top charts</a:t>
            </a:r>
          </a:p>
          <a:p>
            <a:r>
              <a:rPr lang="en-US" dirty="0"/>
              <a:t>Genre:</a:t>
            </a:r>
          </a:p>
          <a:p>
            <a:pPr marL="800089" lvl="1" indent="-342900">
              <a:buFont typeface="Arial" panose="020B0604020202020204" pitchFamily="34" charset="0"/>
              <a:buChar char="•"/>
            </a:pPr>
            <a:r>
              <a:rPr lang="en-US" spc="-50" dirty="0">
                <a:solidFill>
                  <a:schemeClr val="tx1"/>
                </a:solidFill>
              </a:rPr>
              <a:t>Pop</a:t>
            </a:r>
          </a:p>
          <a:p>
            <a:pPr marL="800089" lvl="1" indent="-342900">
              <a:buFont typeface="Arial" panose="020B0604020202020204" pitchFamily="34" charset="0"/>
              <a:buChar char="•"/>
            </a:pPr>
            <a:r>
              <a:rPr lang="en-US" spc="-50" dirty="0">
                <a:solidFill>
                  <a:schemeClr val="tx1"/>
                </a:solidFill>
              </a:rPr>
              <a:t>EDM</a:t>
            </a:r>
          </a:p>
          <a:p>
            <a:pPr marL="800089" lvl="1" indent="-342900">
              <a:buFont typeface="Arial" panose="020B0604020202020204" pitchFamily="34" charset="0"/>
              <a:buChar char="•"/>
            </a:pPr>
            <a:r>
              <a:rPr lang="en-US" spc="-50" dirty="0">
                <a:solidFill>
                  <a:schemeClr val="tx1"/>
                </a:solidFill>
              </a:rPr>
              <a:t>Metal</a:t>
            </a:r>
          </a:p>
          <a:p>
            <a:pPr marL="800089" lvl="1" indent="-342900">
              <a:buFont typeface="Arial" panose="020B0604020202020204" pitchFamily="34" charset="0"/>
              <a:buChar char="•"/>
            </a:pPr>
            <a:r>
              <a:rPr lang="en-US" spc="-50" dirty="0">
                <a:solidFill>
                  <a:schemeClr val="tx1"/>
                </a:solidFill>
              </a:rPr>
              <a:t>Acoustic</a:t>
            </a:r>
          </a:p>
          <a:p>
            <a:pPr marL="800089" lvl="1" indent="-342900">
              <a:buFont typeface="Arial" panose="020B0604020202020204" pitchFamily="34" charset="0"/>
              <a:buChar char="•"/>
            </a:pPr>
            <a:r>
              <a:rPr lang="en-US" spc="-50" dirty="0">
                <a:solidFill>
                  <a:schemeClr val="tx1"/>
                </a:solidFill>
              </a:rPr>
              <a:t>Country</a:t>
            </a:r>
          </a:p>
          <a:p>
            <a:pPr marL="800089" lvl="1" indent="-342900">
              <a:buFont typeface="Arial" panose="020B0604020202020204" pitchFamily="34" charset="0"/>
              <a:buChar char="•"/>
            </a:pPr>
            <a:r>
              <a:rPr lang="en-US" spc="-50" dirty="0">
                <a:solidFill>
                  <a:schemeClr val="tx1"/>
                </a:solidFill>
              </a:rPr>
              <a:t>Rap</a:t>
            </a:r>
          </a:p>
          <a:p>
            <a:pPr marL="800089" lvl="1" indent="-342900">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069A99F7-53BE-0845-B680-A7F4772599E8}"/>
              </a:ext>
            </a:extLst>
          </p:cNvPr>
          <p:cNvSpPr>
            <a:spLocks noGrp="1"/>
          </p:cNvSpPr>
          <p:nvPr>
            <p:ph type="title"/>
          </p:nvPr>
        </p:nvSpPr>
        <p:spPr/>
        <p:txBody>
          <a:bodyPr/>
          <a:lstStyle/>
          <a:p>
            <a:r>
              <a:rPr lang="en-US" dirty="0"/>
              <a:t>Data Acquisition</a:t>
            </a:r>
          </a:p>
        </p:txBody>
      </p:sp>
    </p:spTree>
    <p:extLst>
      <p:ext uri="{BB962C8B-B14F-4D97-AF65-F5344CB8AC3E}">
        <p14:creationId xmlns:p14="http://schemas.microsoft.com/office/powerpoint/2010/main" val="995851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8304A2B-59DF-FB47-8438-537DA2AE09B4}"/>
              </a:ext>
            </a:extLst>
          </p:cNvPr>
          <p:cNvSpPr>
            <a:spLocks noGrp="1"/>
          </p:cNvSpPr>
          <p:nvPr>
            <p:ph type="body" idx="10"/>
          </p:nvPr>
        </p:nvSpPr>
        <p:spPr/>
        <p:txBody>
          <a:bodyPr/>
          <a:lstStyle/>
          <a:p>
            <a:r>
              <a:rPr lang="en-US" dirty="0" err="1"/>
              <a:t>spotify-api</a:t>
            </a:r>
            <a:r>
              <a:rPr lang="en-US" dirty="0"/>
              <a:t> for fetching data from Spotify Web-API</a:t>
            </a:r>
          </a:p>
          <a:p>
            <a:r>
              <a:rPr lang="en-US" dirty="0" err="1"/>
              <a:t>pygn</a:t>
            </a:r>
            <a:r>
              <a:rPr lang="en-US" dirty="0"/>
              <a:t> for fetch data from Gracenote API</a:t>
            </a:r>
          </a:p>
          <a:p>
            <a:r>
              <a:rPr lang="en-US" dirty="0"/>
              <a:t>Get Playlist’s Tracks API for fetching track ids of songs</a:t>
            </a:r>
          </a:p>
          <a:p>
            <a:r>
              <a:rPr lang="en-US" dirty="0"/>
              <a:t>Get Audio Features for Several Tracks API for fetching audio features</a:t>
            </a:r>
          </a:p>
          <a:p>
            <a:endParaRPr lang="en-US" dirty="0"/>
          </a:p>
          <a:p>
            <a:endParaRPr lang="en-US" dirty="0"/>
          </a:p>
        </p:txBody>
      </p:sp>
      <p:sp>
        <p:nvSpPr>
          <p:cNvPr id="3" name="Title 2">
            <a:extLst>
              <a:ext uri="{FF2B5EF4-FFF2-40B4-BE49-F238E27FC236}">
                <a16:creationId xmlns:a16="http://schemas.microsoft.com/office/drawing/2014/main" id="{069A99F7-53BE-0845-B680-A7F4772599E8}"/>
              </a:ext>
            </a:extLst>
          </p:cNvPr>
          <p:cNvSpPr>
            <a:spLocks noGrp="1"/>
          </p:cNvSpPr>
          <p:nvPr>
            <p:ph type="title"/>
          </p:nvPr>
        </p:nvSpPr>
        <p:spPr/>
        <p:txBody>
          <a:bodyPr/>
          <a:lstStyle/>
          <a:p>
            <a:r>
              <a:rPr lang="en-US" dirty="0"/>
              <a:t>Data Acquisition</a:t>
            </a:r>
          </a:p>
        </p:txBody>
      </p:sp>
    </p:spTree>
    <p:extLst>
      <p:ext uri="{BB962C8B-B14F-4D97-AF65-F5344CB8AC3E}">
        <p14:creationId xmlns:p14="http://schemas.microsoft.com/office/powerpoint/2010/main" val="753835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186550-A099-394F-9B87-7F36E6E72476}"/>
              </a:ext>
            </a:extLst>
          </p:cNvPr>
          <p:cNvSpPr>
            <a:spLocks noGrp="1"/>
          </p:cNvSpPr>
          <p:nvPr>
            <p:ph type="title"/>
          </p:nvPr>
        </p:nvSpPr>
        <p:spPr/>
        <p:txBody>
          <a:bodyPr/>
          <a:lstStyle/>
          <a:p>
            <a:r>
              <a:rPr lang="en-US" dirty="0"/>
              <a:t>Features</a:t>
            </a:r>
          </a:p>
        </p:txBody>
      </p:sp>
      <p:graphicFrame>
        <p:nvGraphicFramePr>
          <p:cNvPr id="6" name="Table 5">
            <a:extLst>
              <a:ext uri="{FF2B5EF4-FFF2-40B4-BE49-F238E27FC236}">
                <a16:creationId xmlns:a16="http://schemas.microsoft.com/office/drawing/2014/main" id="{06771CA8-935F-5A49-A080-D244DF84C2E0}"/>
              </a:ext>
            </a:extLst>
          </p:cNvPr>
          <p:cNvGraphicFramePr>
            <a:graphicFrameLocks noGrp="1"/>
          </p:cNvGraphicFramePr>
          <p:nvPr>
            <p:extLst>
              <p:ext uri="{D42A27DB-BD31-4B8C-83A1-F6EECF244321}">
                <p14:modId xmlns:p14="http://schemas.microsoft.com/office/powerpoint/2010/main" val="300862788"/>
              </p:ext>
            </p:extLst>
          </p:nvPr>
        </p:nvGraphicFramePr>
        <p:xfrm>
          <a:off x="566928" y="2185166"/>
          <a:ext cx="10073362" cy="3877867"/>
        </p:xfrm>
        <a:graphic>
          <a:graphicData uri="http://schemas.openxmlformats.org/drawingml/2006/table">
            <a:tbl>
              <a:tblPr firstRow="1">
                <a:tableStyleId>{6E25E649-3F16-4E02-A733-19D2CDBF48F0}</a:tableStyleId>
              </a:tblPr>
              <a:tblGrid>
                <a:gridCol w="1325843">
                  <a:extLst>
                    <a:ext uri="{9D8B030D-6E8A-4147-A177-3AD203B41FA5}">
                      <a16:colId xmlns:a16="http://schemas.microsoft.com/office/drawing/2014/main" val="144369651"/>
                    </a:ext>
                  </a:extLst>
                </a:gridCol>
                <a:gridCol w="1325843">
                  <a:extLst>
                    <a:ext uri="{9D8B030D-6E8A-4147-A177-3AD203B41FA5}">
                      <a16:colId xmlns:a16="http://schemas.microsoft.com/office/drawing/2014/main" val="934094553"/>
                    </a:ext>
                  </a:extLst>
                </a:gridCol>
                <a:gridCol w="7421676">
                  <a:extLst>
                    <a:ext uri="{9D8B030D-6E8A-4147-A177-3AD203B41FA5}">
                      <a16:colId xmlns:a16="http://schemas.microsoft.com/office/drawing/2014/main" val="3915570696"/>
                    </a:ext>
                  </a:extLst>
                </a:gridCol>
              </a:tblGrid>
              <a:tr h="139004">
                <a:tc>
                  <a:txBody>
                    <a:bodyPr/>
                    <a:lstStyle/>
                    <a:p>
                      <a:pPr algn="l" fontAlgn="b"/>
                      <a:r>
                        <a:rPr lang="en-US" sz="1200" u="none" strike="noStrike">
                          <a:effectLst/>
                        </a:rPr>
                        <a:t>Feature</a:t>
                      </a:r>
                      <a:endParaRPr lang="en-US" sz="1200" b="1"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Source</a:t>
                      </a:r>
                      <a:endParaRPr lang="en-US" sz="1200" b="1"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Description</a:t>
                      </a:r>
                      <a:endParaRPr lang="en-US" sz="1200" b="1"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89194934"/>
                  </a:ext>
                </a:extLst>
              </a:tr>
              <a:tr h="139004">
                <a:tc>
                  <a:txBody>
                    <a:bodyPr/>
                    <a:lstStyle/>
                    <a:p>
                      <a:pPr algn="l" fontAlgn="b"/>
                      <a:r>
                        <a:rPr lang="en-US" sz="1200" u="none" strike="noStrike">
                          <a:effectLst/>
                        </a:rPr>
                        <a:t>artist</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Artist Name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0580736"/>
                  </a:ext>
                </a:extLst>
              </a:tr>
              <a:tr h="139004">
                <a:tc>
                  <a:txBody>
                    <a:bodyPr/>
                    <a:lstStyle/>
                    <a:p>
                      <a:pPr algn="l" fontAlgn="b"/>
                      <a:r>
                        <a:rPr lang="en-US" sz="1200" u="none" strike="noStrike">
                          <a:effectLst/>
                        </a:rPr>
                        <a:t>album</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Album Name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22823338"/>
                  </a:ext>
                </a:extLst>
              </a:tr>
              <a:tr h="242459">
                <a:tc>
                  <a:txBody>
                    <a:bodyPr/>
                    <a:lstStyle/>
                    <a:p>
                      <a:pPr algn="l" fontAlgn="b"/>
                      <a:r>
                        <a:rPr lang="en-US" sz="1200" u="none" strike="noStrike">
                          <a:effectLst/>
                        </a:rPr>
                        <a:t>track_name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Spotify</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Track Name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0431898"/>
                  </a:ext>
                </a:extLst>
              </a:tr>
              <a:tr h="139004">
                <a:tc>
                  <a:txBody>
                    <a:bodyPr/>
                    <a:lstStyle/>
                    <a:p>
                      <a:pPr algn="l" fontAlgn="b"/>
                      <a:r>
                        <a:rPr lang="en-US" sz="1200" u="none" strike="noStrike">
                          <a:effectLst/>
                        </a:rPr>
                        <a:t>genre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Genre from playlist</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1060993"/>
                  </a:ext>
                </a:extLst>
              </a:tr>
              <a:tr h="360613">
                <a:tc>
                  <a:txBody>
                    <a:bodyPr/>
                    <a:lstStyle/>
                    <a:p>
                      <a:pPr algn="l" fontAlgn="b"/>
                      <a:r>
                        <a:rPr lang="en-US" sz="1200" u="none" strike="noStrike" dirty="0" err="1">
                          <a:effectLst/>
                        </a:rPr>
                        <a:t>acousticness</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A confidence measure from 0.0 to 1.0 of whether the track is acoustic. 1.0 represents high confidence the track is acoustic.</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97600027"/>
                  </a:ext>
                </a:extLst>
              </a:tr>
              <a:tr h="596919">
                <a:tc>
                  <a:txBody>
                    <a:bodyPr/>
                    <a:lstStyle/>
                    <a:p>
                      <a:pPr algn="l" fontAlgn="b"/>
                      <a:r>
                        <a:rPr lang="en-US" sz="1200" u="none" strike="noStrike">
                          <a:effectLst/>
                        </a:rPr>
                        <a:t>danceability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Danceability describes how suitable a track is for dancing based on a combination of musical elements including tempo, rhythm stability, beat strength, and overall regularity. A value of 0.0 is least danceable and 1.0 is most danceable.</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91180213"/>
                  </a:ext>
                </a:extLst>
              </a:tr>
              <a:tr h="242459">
                <a:tc>
                  <a:txBody>
                    <a:bodyPr/>
                    <a:lstStyle/>
                    <a:p>
                      <a:pPr algn="l" fontAlgn="b"/>
                      <a:r>
                        <a:rPr lang="en-US" sz="1200" u="none" strike="noStrike">
                          <a:effectLst/>
                        </a:rPr>
                        <a:t>duration_ms</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The duration of the track in milliseconds.</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9145352"/>
                  </a:ext>
                </a:extLst>
              </a:tr>
              <a:tr h="833225">
                <a:tc>
                  <a:txBody>
                    <a:bodyPr/>
                    <a:lstStyle/>
                    <a:p>
                      <a:pPr algn="l" fontAlgn="b"/>
                      <a:r>
                        <a:rPr lang="en-US" sz="1200" u="none" strike="noStrike">
                          <a:effectLst/>
                        </a:rPr>
                        <a:t>energy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Energy is a measure from 0.0 to 1.0 and represents a perceptual measure of intensity and activity. Typically, energetic tracks feel fast, loud, and noisy. For example, death metal has high energy, while a Bach prelude scores low on the scale. Perceptual features contributing to this attribute include dynamic range, perceived loudness, timbre, onset rate, and general entropy.</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11847149"/>
                  </a:ext>
                </a:extLst>
              </a:tr>
              <a:tr h="833225">
                <a:tc>
                  <a:txBody>
                    <a:bodyPr/>
                    <a:lstStyle/>
                    <a:p>
                      <a:pPr algn="l" fontAlgn="b"/>
                      <a:r>
                        <a:rPr lang="en-US" sz="1200" u="none" strike="noStrike">
                          <a:effectLst/>
                        </a:rPr>
                        <a:t>instrumentalness</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Predicts whether a track contains no vocals. "Ooh" and "</a:t>
                      </a:r>
                      <a:r>
                        <a:rPr lang="en-US" sz="1200" u="none" strike="noStrike" dirty="0" err="1">
                          <a:effectLst/>
                        </a:rPr>
                        <a:t>aah</a:t>
                      </a:r>
                      <a:r>
                        <a:rPr lang="en-US" sz="1200" u="none" strike="noStrike" dirty="0">
                          <a:effectLst/>
                        </a:rPr>
                        <a:t>" sounds are treated as instrumental in this context. Rap or spoken word tracks are clearly "vocal". The closer the </a:t>
                      </a:r>
                      <a:r>
                        <a:rPr lang="en-US" sz="1200" u="none" strike="noStrike" dirty="0" err="1">
                          <a:effectLst/>
                        </a:rPr>
                        <a:t>instrumentalness</a:t>
                      </a:r>
                      <a:r>
                        <a:rPr lang="en-US" sz="1200" u="none" strike="noStrike" dirty="0">
                          <a:effectLst/>
                        </a:rPr>
                        <a:t> value is to 1.0, the greater likelihood the track contains no vocal content. Values above 0.5 are intended to represent instrumental tracks, but confidence is higher as the value approaches 1.0.</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6881197"/>
                  </a:ext>
                </a:extLst>
              </a:tr>
            </a:tbl>
          </a:graphicData>
        </a:graphic>
      </p:graphicFrame>
    </p:spTree>
    <p:extLst>
      <p:ext uri="{BB962C8B-B14F-4D97-AF65-F5344CB8AC3E}">
        <p14:creationId xmlns:p14="http://schemas.microsoft.com/office/powerpoint/2010/main" val="3252439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CAD1BD-7930-1249-88D4-57C4624D768B}"/>
              </a:ext>
            </a:extLst>
          </p:cNvPr>
          <p:cNvSpPr>
            <a:spLocks noGrp="1"/>
          </p:cNvSpPr>
          <p:nvPr>
            <p:ph type="title"/>
          </p:nvPr>
        </p:nvSpPr>
        <p:spPr/>
        <p:txBody>
          <a:bodyPr/>
          <a:lstStyle/>
          <a:p>
            <a:r>
              <a:rPr lang="en-US" dirty="0"/>
              <a:t>Features</a:t>
            </a:r>
          </a:p>
        </p:txBody>
      </p:sp>
      <p:graphicFrame>
        <p:nvGraphicFramePr>
          <p:cNvPr id="4" name="Table 3">
            <a:extLst>
              <a:ext uri="{FF2B5EF4-FFF2-40B4-BE49-F238E27FC236}">
                <a16:creationId xmlns:a16="http://schemas.microsoft.com/office/drawing/2014/main" id="{A0040723-066B-8947-9013-A27685C1FF65}"/>
              </a:ext>
            </a:extLst>
          </p:cNvPr>
          <p:cNvGraphicFramePr>
            <a:graphicFrameLocks noGrp="1"/>
          </p:cNvGraphicFramePr>
          <p:nvPr>
            <p:extLst>
              <p:ext uri="{D42A27DB-BD31-4B8C-83A1-F6EECF244321}">
                <p14:modId xmlns:p14="http://schemas.microsoft.com/office/powerpoint/2010/main" val="2282209174"/>
              </p:ext>
            </p:extLst>
          </p:nvPr>
        </p:nvGraphicFramePr>
        <p:xfrm>
          <a:off x="566928" y="2185166"/>
          <a:ext cx="10198054" cy="4457432"/>
        </p:xfrm>
        <a:graphic>
          <a:graphicData uri="http://schemas.openxmlformats.org/drawingml/2006/table">
            <a:tbl>
              <a:tblPr firstRow="1">
                <a:tableStyleId>{6E25E649-3F16-4E02-A733-19D2CDBF48F0}</a:tableStyleId>
              </a:tblPr>
              <a:tblGrid>
                <a:gridCol w="1342256">
                  <a:extLst>
                    <a:ext uri="{9D8B030D-6E8A-4147-A177-3AD203B41FA5}">
                      <a16:colId xmlns:a16="http://schemas.microsoft.com/office/drawing/2014/main" val="2873555362"/>
                    </a:ext>
                  </a:extLst>
                </a:gridCol>
                <a:gridCol w="1342256">
                  <a:extLst>
                    <a:ext uri="{9D8B030D-6E8A-4147-A177-3AD203B41FA5}">
                      <a16:colId xmlns:a16="http://schemas.microsoft.com/office/drawing/2014/main" val="2408647286"/>
                    </a:ext>
                  </a:extLst>
                </a:gridCol>
                <a:gridCol w="7513542">
                  <a:extLst>
                    <a:ext uri="{9D8B030D-6E8A-4147-A177-3AD203B41FA5}">
                      <a16:colId xmlns:a16="http://schemas.microsoft.com/office/drawing/2014/main" val="4168194233"/>
                    </a:ext>
                  </a:extLst>
                </a:gridCol>
              </a:tblGrid>
              <a:tr h="115395">
                <a:tc>
                  <a:txBody>
                    <a:bodyPr/>
                    <a:lstStyle/>
                    <a:p>
                      <a:pPr algn="l" fontAlgn="b"/>
                      <a:r>
                        <a:rPr lang="en-US" sz="1200" u="none" strike="noStrike">
                          <a:effectLst/>
                        </a:rPr>
                        <a:t>Feature</a:t>
                      </a:r>
                      <a:endParaRPr lang="en-US" sz="1200" b="1"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Source</a:t>
                      </a:r>
                      <a:endParaRPr lang="en-US" sz="1200" b="1"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Description</a:t>
                      </a:r>
                      <a:endParaRPr lang="en-US" sz="1200" b="1"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9996996"/>
                  </a:ext>
                </a:extLst>
              </a:tr>
              <a:tr h="316975">
                <a:tc>
                  <a:txBody>
                    <a:bodyPr/>
                    <a:lstStyle/>
                    <a:p>
                      <a:pPr algn="l" fontAlgn="b"/>
                      <a:r>
                        <a:rPr lang="en-US" sz="1200" u="none" strike="noStrike" dirty="0">
                          <a:effectLst/>
                        </a:rPr>
                        <a:t>key</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The key the track is in. Integers map to pitches using standard Pitch Class notation. E.g. 0 = C, 1 = C♯/D♭, 2 = D, and so on.</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3960658"/>
                  </a:ext>
                </a:extLst>
              </a:tr>
              <a:tr h="628540">
                <a:tc>
                  <a:txBody>
                    <a:bodyPr/>
                    <a:lstStyle/>
                    <a:p>
                      <a:pPr algn="l" fontAlgn="b"/>
                      <a:r>
                        <a:rPr lang="en-US" sz="1200" u="none" strike="noStrike">
                          <a:effectLst/>
                        </a:rPr>
                        <a:t>loudness</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The overall loudness of a track in decibels (dB). Loudness values are averaged across the entire track and are useful for comparing relative loudness of tracks. Loudness is the quality of a sound that is the primary psychological correlate of physical strength (amplitude). Values typical range between -60 and 0 db.</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7025476"/>
                  </a:ext>
                </a:extLst>
              </a:tr>
              <a:tr h="316975">
                <a:tc>
                  <a:txBody>
                    <a:bodyPr/>
                    <a:lstStyle/>
                    <a:p>
                      <a:pPr algn="l" fontAlgn="b"/>
                      <a:r>
                        <a:rPr lang="en-US" sz="1200" u="none" strike="noStrike">
                          <a:effectLst/>
                        </a:rPr>
                        <a:t>mode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Mode indicates the modality (major or minor) of a track, the type of scale from which its melodic content is derived. Major is represented by 1 and minor is 0.</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6592055"/>
                  </a:ext>
                </a:extLst>
              </a:tr>
              <a:tr h="940106">
                <a:tc>
                  <a:txBody>
                    <a:bodyPr/>
                    <a:lstStyle/>
                    <a:p>
                      <a:pPr algn="l" fontAlgn="b"/>
                      <a:r>
                        <a:rPr lang="en-US" sz="1200" u="none" strike="noStrike">
                          <a:effectLst/>
                        </a:rPr>
                        <a:t>speechiness</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Speechiness detects the presence of spoken words in a track. The more exclusively speech-like the recording (e.g. talk show, audio book, poetry), the closer to 1.0 the attribute value. Values above 0.66 describe tracks that are probably made entirely of spoken words. Values between 0.33 and 0.66 describe tracks that may contain both music and speech, either in sections or layered, including such cases as rap music. Values below 0.33 most likely represent music and other non-speech-like tracks.</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76790956"/>
                  </a:ext>
                </a:extLst>
              </a:tr>
              <a:tr h="420830">
                <a:tc>
                  <a:txBody>
                    <a:bodyPr/>
                    <a:lstStyle/>
                    <a:p>
                      <a:pPr algn="l" fontAlgn="b"/>
                      <a:r>
                        <a:rPr lang="en-US" sz="1200" u="none" strike="noStrike">
                          <a:effectLst/>
                        </a:rPr>
                        <a:t>tempo</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The overall estimated tempo of a track in beats per minute (BPM). In musical terminology, tempo is the speed or pace of a given piece and derives directly from the average beat duration.</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382658"/>
                  </a:ext>
                </a:extLst>
              </a:tr>
              <a:tr h="316975">
                <a:tc>
                  <a:txBody>
                    <a:bodyPr/>
                    <a:lstStyle/>
                    <a:p>
                      <a:pPr algn="l" fontAlgn="b"/>
                      <a:r>
                        <a:rPr lang="en-US" sz="1200" u="none" strike="noStrike">
                          <a:effectLst/>
                        </a:rPr>
                        <a:t>time_signature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An estimated overall time signature of a track. The time signature (meter) is a notational convention to specify how many beats are in each bar (or measure).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89602149"/>
                  </a:ext>
                </a:extLst>
              </a:tr>
              <a:tr h="524685">
                <a:tc>
                  <a:txBody>
                    <a:bodyPr/>
                    <a:lstStyle/>
                    <a:p>
                      <a:pPr algn="l" fontAlgn="b"/>
                      <a:r>
                        <a:rPr lang="en-US" sz="1200" u="none" strike="noStrike" dirty="0">
                          <a:effectLst/>
                        </a:rPr>
                        <a:t>valence</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A measure from 0.0 to 1.0 describing the musical positiveness conveyed by a track. Tracks with high valence sound more positive (e.g. happy, cheerful, euphoric), while tracks with low valence sound more negative (e.g. sad, depressed, angry).</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6689439"/>
                  </a:ext>
                </a:extLst>
              </a:tr>
              <a:tr h="115395">
                <a:tc>
                  <a:txBody>
                    <a:bodyPr/>
                    <a:lstStyle/>
                    <a:p>
                      <a:pPr algn="l" fontAlgn="b"/>
                      <a:r>
                        <a:rPr lang="en-US" sz="1200" u="none" strike="noStrike">
                          <a:effectLst/>
                        </a:rPr>
                        <a:t>mood</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Gracenote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Mood of a song</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65588051"/>
                  </a:ext>
                </a:extLst>
              </a:tr>
              <a:tr h="213120">
                <a:tc>
                  <a:txBody>
                    <a:bodyPr/>
                    <a:lstStyle/>
                    <a:p>
                      <a:pPr algn="l" fontAlgn="b"/>
                      <a:r>
                        <a:rPr lang="en-US" sz="1200" u="none" strike="noStrike" dirty="0" err="1">
                          <a:effectLst/>
                        </a:rPr>
                        <a:t>positivity_level</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Gracenote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Derived attribute from mood of a song (Dark - Positive)</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29511049"/>
                  </a:ext>
                </a:extLst>
              </a:tr>
              <a:tr h="213120">
                <a:tc>
                  <a:txBody>
                    <a:bodyPr/>
                    <a:lstStyle/>
                    <a:p>
                      <a:pPr algn="l" fontAlgn="b"/>
                      <a:r>
                        <a:rPr lang="en-US" sz="1200" u="none" strike="noStrike">
                          <a:effectLst/>
                        </a:rPr>
                        <a:t>energy_level</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Gracenote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Derived attribute from mood of a song (Calm - Energetic)</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80016495"/>
                  </a:ext>
                </a:extLst>
              </a:tr>
            </a:tbl>
          </a:graphicData>
        </a:graphic>
      </p:graphicFrame>
    </p:spTree>
    <p:extLst>
      <p:ext uri="{BB962C8B-B14F-4D97-AF65-F5344CB8AC3E}">
        <p14:creationId xmlns:p14="http://schemas.microsoft.com/office/powerpoint/2010/main" val="987664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A22588-BF1E-AB4D-807E-5640CC952457}"/>
              </a:ext>
            </a:extLst>
          </p:cNvPr>
          <p:cNvPicPr>
            <a:picLocks noChangeAspect="1"/>
          </p:cNvPicPr>
          <p:nvPr/>
        </p:nvPicPr>
        <p:blipFill>
          <a:blip r:embed="rId2"/>
          <a:stretch>
            <a:fillRect/>
          </a:stretch>
        </p:blipFill>
        <p:spPr>
          <a:xfrm>
            <a:off x="1677670" y="2185166"/>
            <a:ext cx="7556500" cy="3937000"/>
          </a:xfrm>
          <a:prstGeom prst="rect">
            <a:avLst/>
          </a:prstGeom>
        </p:spPr>
      </p:pic>
      <p:sp>
        <p:nvSpPr>
          <p:cNvPr id="3" name="Title 2">
            <a:extLst>
              <a:ext uri="{FF2B5EF4-FFF2-40B4-BE49-F238E27FC236}">
                <a16:creationId xmlns:a16="http://schemas.microsoft.com/office/drawing/2014/main" id="{D93DFD54-6263-C94C-B323-3FD3FFE2CE81}"/>
              </a:ext>
            </a:extLst>
          </p:cNvPr>
          <p:cNvSpPr>
            <a:spLocks noGrp="1"/>
          </p:cNvSpPr>
          <p:nvPr>
            <p:ph type="title"/>
          </p:nvPr>
        </p:nvSpPr>
        <p:spPr/>
        <p:txBody>
          <a:bodyPr/>
          <a:lstStyle/>
          <a:p>
            <a:r>
              <a:rPr lang="en-US" dirty="0"/>
              <a:t>Mood Taxonomy</a:t>
            </a:r>
          </a:p>
        </p:txBody>
      </p:sp>
      <p:sp>
        <p:nvSpPr>
          <p:cNvPr id="5" name="TextBox 4">
            <a:extLst>
              <a:ext uri="{FF2B5EF4-FFF2-40B4-BE49-F238E27FC236}">
                <a16:creationId xmlns:a16="http://schemas.microsoft.com/office/drawing/2014/main" id="{0C8B6970-CA3F-9944-8DC7-8E2E198D1BCD}"/>
              </a:ext>
            </a:extLst>
          </p:cNvPr>
          <p:cNvSpPr txBox="1"/>
          <p:nvPr/>
        </p:nvSpPr>
        <p:spPr>
          <a:xfrm>
            <a:off x="1677670" y="6122166"/>
            <a:ext cx="7556500" cy="369332"/>
          </a:xfrm>
          <a:prstGeom prst="rect">
            <a:avLst/>
          </a:prstGeom>
          <a:noFill/>
        </p:spPr>
        <p:txBody>
          <a:bodyPr wrap="square" rtlCol="0">
            <a:spAutoFit/>
          </a:bodyPr>
          <a:lstStyle/>
          <a:p>
            <a:r>
              <a:rPr lang="en-US" dirty="0">
                <a:solidFill>
                  <a:schemeClr val="tx2"/>
                </a:solidFill>
              </a:rPr>
              <a:t>https://</a:t>
            </a:r>
            <a:r>
              <a:rPr lang="en-US" dirty="0" err="1">
                <a:solidFill>
                  <a:schemeClr val="tx2"/>
                </a:solidFill>
              </a:rPr>
              <a:t>neokt.github.io</a:t>
            </a:r>
            <a:r>
              <a:rPr lang="en-US" dirty="0">
                <a:solidFill>
                  <a:schemeClr val="tx2"/>
                </a:solidFill>
              </a:rPr>
              <a:t>/projects/audio-music-mood-classification/</a:t>
            </a:r>
          </a:p>
        </p:txBody>
      </p:sp>
    </p:spTree>
    <p:extLst>
      <p:ext uri="{BB962C8B-B14F-4D97-AF65-F5344CB8AC3E}">
        <p14:creationId xmlns:p14="http://schemas.microsoft.com/office/powerpoint/2010/main" val="2574598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3B6746E-F5FE-6246-87DF-ABCCFFB8E5CE}"/>
              </a:ext>
            </a:extLst>
          </p:cNvPr>
          <p:cNvSpPr>
            <a:spLocks noGrp="1"/>
          </p:cNvSpPr>
          <p:nvPr>
            <p:ph type="body" idx="10"/>
          </p:nvPr>
        </p:nvSpPr>
        <p:spPr/>
        <p:txBody>
          <a:bodyPr/>
          <a:lstStyle/>
          <a:p>
            <a:r>
              <a:rPr lang="en-US" dirty="0"/>
              <a:t>Feature Selection</a:t>
            </a:r>
          </a:p>
          <a:p>
            <a:pPr marL="800089" lvl="1" indent="-342900">
              <a:buFont typeface="Arial" panose="020B0604020202020204" pitchFamily="34" charset="0"/>
              <a:buChar char="•"/>
            </a:pPr>
            <a:r>
              <a:rPr lang="en-US" spc="-50" dirty="0" err="1">
                <a:solidFill>
                  <a:schemeClr val="tx1"/>
                </a:solidFill>
              </a:rPr>
              <a:t>Acousticness</a:t>
            </a:r>
            <a:endParaRPr lang="en-US" spc="-50" dirty="0">
              <a:solidFill>
                <a:schemeClr val="tx1"/>
              </a:solidFill>
            </a:endParaRPr>
          </a:p>
          <a:p>
            <a:pPr marL="800089" lvl="1" indent="-342900">
              <a:buFont typeface="Arial" panose="020B0604020202020204" pitchFamily="34" charset="0"/>
              <a:buChar char="•"/>
            </a:pPr>
            <a:r>
              <a:rPr lang="en-US" spc="-50" dirty="0">
                <a:solidFill>
                  <a:schemeClr val="tx1"/>
                </a:solidFill>
              </a:rPr>
              <a:t>Danceability</a:t>
            </a:r>
          </a:p>
          <a:p>
            <a:pPr marL="800089" lvl="1" indent="-342900">
              <a:buFont typeface="Arial" panose="020B0604020202020204" pitchFamily="34" charset="0"/>
              <a:buChar char="•"/>
            </a:pPr>
            <a:r>
              <a:rPr lang="en-US" spc="-50" dirty="0">
                <a:solidFill>
                  <a:schemeClr val="tx1"/>
                </a:solidFill>
              </a:rPr>
              <a:t>Energy</a:t>
            </a:r>
          </a:p>
          <a:p>
            <a:pPr marL="800089" lvl="1" indent="-342900">
              <a:buFont typeface="Arial" panose="020B0604020202020204" pitchFamily="34" charset="0"/>
              <a:buChar char="•"/>
            </a:pPr>
            <a:r>
              <a:rPr lang="en-US" spc="-50" dirty="0" err="1">
                <a:solidFill>
                  <a:schemeClr val="tx1"/>
                </a:solidFill>
              </a:rPr>
              <a:t>Instrumentalness</a:t>
            </a:r>
            <a:endParaRPr lang="en-US" spc="-50" dirty="0">
              <a:solidFill>
                <a:schemeClr val="tx1"/>
              </a:solidFill>
            </a:endParaRPr>
          </a:p>
          <a:p>
            <a:pPr marL="800089" lvl="1" indent="-342900">
              <a:buFont typeface="Arial" panose="020B0604020202020204" pitchFamily="34" charset="0"/>
              <a:buChar char="•"/>
            </a:pPr>
            <a:r>
              <a:rPr lang="en-US" spc="-50" dirty="0">
                <a:solidFill>
                  <a:schemeClr val="tx1"/>
                </a:solidFill>
              </a:rPr>
              <a:t>Liveness</a:t>
            </a:r>
          </a:p>
          <a:p>
            <a:pPr marL="800089" lvl="1" indent="-342900">
              <a:buFont typeface="Arial" panose="020B0604020202020204" pitchFamily="34" charset="0"/>
              <a:buChar char="•"/>
            </a:pPr>
            <a:r>
              <a:rPr lang="en-US" spc="-50" dirty="0" err="1">
                <a:solidFill>
                  <a:schemeClr val="tx1"/>
                </a:solidFill>
              </a:rPr>
              <a:t>Speachiness</a:t>
            </a:r>
            <a:endParaRPr lang="en-US" spc="-50" dirty="0">
              <a:solidFill>
                <a:schemeClr val="tx1"/>
              </a:solidFill>
            </a:endParaRPr>
          </a:p>
          <a:p>
            <a:pPr marL="800089" lvl="1" indent="-342900">
              <a:buFont typeface="Arial" panose="020B0604020202020204" pitchFamily="34" charset="0"/>
              <a:buChar char="•"/>
            </a:pPr>
            <a:endParaRPr lang="en-US" spc="-50" dirty="0">
              <a:solidFill>
                <a:schemeClr val="tx1"/>
              </a:solidFill>
            </a:endParaRPr>
          </a:p>
        </p:txBody>
      </p:sp>
      <p:sp>
        <p:nvSpPr>
          <p:cNvPr id="3" name="Title 2">
            <a:extLst>
              <a:ext uri="{FF2B5EF4-FFF2-40B4-BE49-F238E27FC236}">
                <a16:creationId xmlns:a16="http://schemas.microsoft.com/office/drawing/2014/main" id="{1535C09D-BCFA-2941-9AB1-467A2B3EE387}"/>
              </a:ext>
            </a:extLst>
          </p:cNvPr>
          <p:cNvSpPr>
            <a:spLocks noGrp="1"/>
          </p:cNvSpPr>
          <p:nvPr>
            <p:ph type="title"/>
          </p:nvPr>
        </p:nvSpPr>
        <p:spPr/>
        <p:txBody>
          <a:bodyPr/>
          <a:lstStyle/>
          <a:p>
            <a:r>
              <a:rPr lang="en-US" dirty="0"/>
              <a:t>Data Pre-Processing</a:t>
            </a:r>
          </a:p>
        </p:txBody>
      </p:sp>
      <p:sp>
        <p:nvSpPr>
          <p:cNvPr id="6" name="TextBox 5">
            <a:extLst>
              <a:ext uri="{FF2B5EF4-FFF2-40B4-BE49-F238E27FC236}">
                <a16:creationId xmlns:a16="http://schemas.microsoft.com/office/drawing/2014/main" id="{EAD29822-418B-C145-B190-34A5035E3C18}"/>
              </a:ext>
            </a:extLst>
          </p:cNvPr>
          <p:cNvSpPr txBox="1"/>
          <p:nvPr/>
        </p:nvSpPr>
        <p:spPr>
          <a:xfrm>
            <a:off x="5824728" y="2185166"/>
            <a:ext cx="3645725" cy="2351926"/>
          </a:xfrm>
          <a:prstGeom prst="rect">
            <a:avLst/>
          </a:prstGeom>
          <a:noFill/>
        </p:spPr>
        <p:txBody>
          <a:bodyPr wrap="square" rtlCol="0">
            <a:spAutoFit/>
          </a:bodyPr>
          <a:lstStyle/>
          <a:p>
            <a:pPr marL="800089" lvl="1" indent="-342900">
              <a:buFont typeface="Arial" panose="020B0604020202020204" pitchFamily="34" charset="0"/>
              <a:buChar char="•"/>
            </a:pPr>
            <a:endParaRPr lang="en-US" spc="-50" dirty="0"/>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Loudness</a:t>
            </a:r>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Tempo</a:t>
            </a:r>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Valence</a:t>
            </a:r>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Positivity Level</a:t>
            </a:r>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Energy Level</a:t>
            </a:r>
          </a:p>
          <a:p>
            <a:endParaRPr lang="en-US" dirty="0"/>
          </a:p>
        </p:txBody>
      </p:sp>
    </p:spTree>
    <p:extLst>
      <p:ext uri="{BB962C8B-B14F-4D97-AF65-F5344CB8AC3E}">
        <p14:creationId xmlns:p14="http://schemas.microsoft.com/office/powerpoint/2010/main" val="2470642839"/>
      </p:ext>
    </p:extLst>
  </p:cSld>
  <p:clrMapOvr>
    <a:masterClrMapping/>
  </p:clrMapOvr>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3070</TotalTime>
  <Words>816</Words>
  <Application>Microsoft Macintosh PowerPoint</Application>
  <PresentationFormat>Widescreen</PresentationFormat>
  <Paragraphs>110</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Georgia</vt:lpstr>
      <vt:lpstr>LucidaGrande</vt:lpstr>
      <vt:lpstr>Verdana</vt:lpstr>
      <vt:lpstr>UB Powerpoint Template</vt:lpstr>
      <vt:lpstr>Music recommendation using Clustering</vt:lpstr>
      <vt:lpstr>Agenda</vt:lpstr>
      <vt:lpstr>General Idea</vt:lpstr>
      <vt:lpstr>Data Acquisition</vt:lpstr>
      <vt:lpstr>Data Acquisition</vt:lpstr>
      <vt:lpstr>Features</vt:lpstr>
      <vt:lpstr>Features</vt:lpstr>
      <vt:lpstr>Mood Taxonomy</vt:lpstr>
      <vt:lpstr>Data Pre-Processing</vt:lpstr>
      <vt:lpstr>Data Pre-Processing </vt:lpstr>
      <vt:lpstr>Clustering</vt:lpstr>
      <vt:lpstr>PowerPoint Presentation</vt:lpstr>
    </vt:vector>
  </TitlesOfParts>
  <Manager/>
  <Company/>
  <LinksUpToDate>false</LinksUpToDate>
  <SharedDoc>false</SharedDoc>
  <HyperlinkBase/>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Microsoft Office User</cp:lastModifiedBy>
  <cp:revision>249</cp:revision>
  <cp:lastPrinted>2016-07-18T17:32:49Z</cp:lastPrinted>
  <dcterms:created xsi:type="dcterms:W3CDTF">2016-06-28T14:05:07Z</dcterms:created>
  <dcterms:modified xsi:type="dcterms:W3CDTF">2018-05-01T23:42:07Z</dcterms:modified>
  <cp:category/>
</cp:coreProperties>
</file>

<file path=docProps/thumbnail.jpeg>
</file>